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6858000" cx="12192000"/>
  <p:notesSz cx="6858000" cy="9144000"/>
  <p:embeddedFontLst>
    <p:embeddedFont>
      <p:font typeface="Proxima Nova"/>
      <p:regular r:id="rId33"/>
      <p:bold r:id="rId34"/>
      <p:italic r:id="rId35"/>
      <p:boldItalic r:id="rId36"/>
    </p:embeddedFont>
    <p:embeddedFont>
      <p:font typeface="Stardos Stencil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hEPdOgJFdTn411GovLhJsBfB5T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1AD9AE-2E20-475F-BB12-EE0A00745342}">
  <a:tblStyle styleId="{1F1AD9AE-2E20-475F-BB12-EE0A0074534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ProximaNova-regular.fntdata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ProximaNova-italic.fntdata"/><Relationship Id="rId12" Type="http://schemas.openxmlformats.org/officeDocument/2006/relationships/slide" Target="slides/slide5.xml"/><Relationship Id="rId34" Type="http://schemas.openxmlformats.org/officeDocument/2006/relationships/font" Target="fonts/ProximaNova-bold.fntdata"/><Relationship Id="rId15" Type="http://schemas.openxmlformats.org/officeDocument/2006/relationships/slide" Target="slides/slide8.xml"/><Relationship Id="rId37" Type="http://schemas.openxmlformats.org/officeDocument/2006/relationships/font" Target="fonts/StardosStencil-regular.fntdata"/><Relationship Id="rId14" Type="http://schemas.openxmlformats.org/officeDocument/2006/relationships/slide" Target="slides/slide7.xml"/><Relationship Id="rId36" Type="http://schemas.openxmlformats.org/officeDocument/2006/relationships/font" Target="fonts/ProximaNova-boldItalic.fntdata"/><Relationship Id="rId17" Type="http://schemas.openxmlformats.org/officeDocument/2006/relationships/slide" Target="slides/slide10.xml"/><Relationship Id="rId39" Type="http://customschemas.google.com/relationships/presentationmetadata" Target="metadata"/><Relationship Id="rId16" Type="http://schemas.openxmlformats.org/officeDocument/2006/relationships/slide" Target="slides/slide9.xml"/><Relationship Id="rId38" Type="http://schemas.openxmlformats.org/officeDocument/2006/relationships/font" Target="fonts/StardosStencil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4" name="Google Shape;27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¿Has identificado un problema? ¿Cuál fue la mejor pregunta en tu grupo para identificar el problema? (elegir una)</a:t>
            </a:r>
            <a:endParaRPr/>
          </a:p>
        </p:txBody>
      </p:sp>
      <p:sp>
        <p:nvSpPr>
          <p:cNvPr id="299" name="Google Shape;29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68" name="Google Shape;368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 tienes tiempo, nombra a personas para que se unan a ti en partes de la conversación (si tienen dificultades, pedir ayuda al grupo).  </a:t>
            </a:r>
            <a:endParaRPr/>
          </a:p>
        </p:txBody>
      </p:sp>
      <p:sp>
        <p:nvSpPr>
          <p:cNvPr id="391" name="Google Shape;39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Desarrollar poder para ganar.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Nuestro papel es organizar a los trabajadores para conseguir poder.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Nuestro objetivo es llegar a la mayoría y conseguir que participen activamente en la campaña.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¿Esto sucede en una sola conversación?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No, se necesitan entre 3 y 5 conversaciones para cambiar la actitud de los trabajadores.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Así que vamos a utilizar una herramienta denominada “mapa de actitudes” para ver en qué punto creemos que se encuentran nuestros trabajadores.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Si consideramos un lugar de trabajo/sector, veamos en qué punto se sitúan los trabajadores. Este es un mapa de actitudes en el que se sitúan la mayoría de los sindicatos.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Líderes 1-5% (a los que la gente admira); activistas 1-5% (quienes realizan las tareas); simpatizantes 5-10% (que acuden a las reuniones y apoyan la campaña, pero no necesariamente realizan tareas); no implicados 10-75% (que se mantienen al margen); hostiles 1-5% (que se oponen activamente al sindicato, por la razón que sea; quizás hayan tenido una mala experiencia o no creen en los sindicatos).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¿Las personas están fijas para siempre en estas posiciones?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¿Por qué hay gente que no se implica? MIEDO, a perder su trabajo. ¿Qué les hace cambiar?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PROBLEMAS: Si estoy bastante indignado por un asunto que me afecta directamente, es más probable que me implique; lo denominamos “en qué me beneficio yo”.</a:t>
            </a:r>
            <a:endParaRPr/>
          </a:p>
        </p:txBody>
      </p:sp>
      <p:sp>
        <p:nvSpPr>
          <p:cNvPr id="230" name="Google Shape;23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Cómo/Qué/Cuándo/Dónde</a:t>
            </a:r>
            <a:endParaRPr/>
          </a:p>
        </p:txBody>
      </p:sp>
      <p:sp>
        <p:nvSpPr>
          <p:cNvPr id="258" name="Google Shape;25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La proporción de una conversación de organización es un 70% escuchar y un 30% hablar. ¿Cómo nos aseguramos de ello? Haciendo preguntas y escuchando a los trabajadores y las trabajadoras. Tenemos que averiguar sus problemas para poder relacionarlos a la idea de que formar parte del sindicato es la manera de resolverlos. Veamos nuestro marco de conversación.</a:t>
            </a:r>
            <a:endParaRPr/>
          </a:p>
        </p:txBody>
      </p:sp>
      <p:sp>
        <p:nvSpPr>
          <p:cNvPr id="266" name="Google Shape;26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position personnalisée">
  <p:cSld name="Disposition personnalisé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4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/>
          <p:nvPr>
            <p:ph type="title"/>
          </p:nvPr>
        </p:nvSpPr>
        <p:spPr>
          <a:xfrm>
            <a:off x="609600" y="461417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45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4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4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indent="0" lvl="1" mar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2pPr>
            <a:lvl3pPr indent="0" lvl="2" mar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3pPr>
            <a:lvl4pPr indent="0" lvl="3" mar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4pPr>
            <a:lvl5pPr indent="0" lvl="4" mar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5pPr>
            <a:lvl6pPr indent="0" lvl="5" mar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6pPr>
            <a:lvl7pPr indent="0" lvl="6" mar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7pPr>
            <a:lvl8pPr indent="0" lvl="7" mar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8pPr>
            <a:lvl9pPr indent="0" lvl="8" mar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 Layout 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0125"/>
            <a:ext cx="12192000" cy="61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0"/>
          <p:cNvSpPr txBox="1"/>
          <p:nvPr>
            <p:ph type="ctrTitle"/>
          </p:nvPr>
        </p:nvSpPr>
        <p:spPr>
          <a:xfrm>
            <a:off x="508000" y="2703513"/>
            <a:ext cx="11176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tardos Stenci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" type="subTitle"/>
          </p:nvPr>
        </p:nvSpPr>
        <p:spPr>
          <a:xfrm>
            <a:off x="1828800" y="3506787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950027"/>
              </a:buClr>
              <a:buSzPts val="1500"/>
              <a:buNone/>
              <a:defRPr b="0" i="0" sz="1500">
                <a:solidFill>
                  <a:srgbClr val="950027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3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4"/>
          <p:cNvSpPr txBox="1"/>
          <p:nvPr>
            <p:ph type="title"/>
          </p:nvPr>
        </p:nvSpPr>
        <p:spPr>
          <a:xfrm>
            <a:off x="963084" y="4406900"/>
            <a:ext cx="10363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000"/>
              <a:buFont typeface="Stardos Stenci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4" name="Google Shape;84;p3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7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7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0" name="Google Shape;90;p47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1" name="Google Shape;91;p4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8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950027"/>
              </a:buClr>
              <a:buSzPts val="2000"/>
              <a:buNone/>
              <a:defRPr b="0" i="0" sz="2000">
                <a:solidFill>
                  <a:srgbClr val="950027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4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6" name="Google Shape;96;p4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950027"/>
              </a:buClr>
              <a:buSzPts val="2000"/>
              <a:buNone/>
              <a:defRPr b="0" i="0" sz="2000">
                <a:solidFill>
                  <a:srgbClr val="950027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p4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 sz="20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b="0" i="0"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b="0" i="0"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8" name="Google Shape;98;p4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9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0125"/>
            <a:ext cx="12192000" cy="61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6"/>
          <p:cNvSpPr txBox="1"/>
          <p:nvPr>
            <p:ph type="ctrTitle"/>
          </p:nvPr>
        </p:nvSpPr>
        <p:spPr>
          <a:xfrm>
            <a:off x="508000" y="2703513"/>
            <a:ext cx="11176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tardos Stenci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" type="subTitle"/>
          </p:nvPr>
        </p:nvSpPr>
        <p:spPr>
          <a:xfrm>
            <a:off x="1828800" y="3506787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950027"/>
              </a:buClr>
              <a:buSzPts val="1500"/>
              <a:buNone/>
              <a:defRPr b="0" i="0" sz="1500">
                <a:solidFill>
                  <a:srgbClr val="950027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3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0"/>
          <p:cNvSpPr txBox="1"/>
          <p:nvPr>
            <p:ph type="title"/>
          </p:nvPr>
        </p:nvSpPr>
        <p:spPr>
          <a:xfrm>
            <a:off x="609601" y="273050"/>
            <a:ext cx="40110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2000"/>
              <a:buFont typeface="Stardos Stenci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0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5" name="Google Shape;105;p50"/>
          <p:cNvSpPr txBox="1"/>
          <p:nvPr>
            <p:ph idx="2" type="body"/>
          </p:nvPr>
        </p:nvSpPr>
        <p:spPr>
          <a:xfrm>
            <a:off x="609601" y="838201"/>
            <a:ext cx="4011084" cy="5287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5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1"/>
          <p:cNvSpPr txBox="1"/>
          <p:nvPr>
            <p:ph type="title"/>
          </p:nvPr>
        </p:nvSpPr>
        <p:spPr>
          <a:xfrm>
            <a:off x="2387600" y="4851400"/>
            <a:ext cx="7315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2000"/>
              <a:buFont typeface="Stardos Stenci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1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51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1" name="Google Shape;111;p5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position personnalisée">
  <p:cSld name="Disposition personnalisé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2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0" name="Google Shape;130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5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9" name="Google Shape;149;p5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5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 txBox="1"/>
          <p:nvPr>
            <p:ph type="title"/>
          </p:nvPr>
        </p:nvSpPr>
        <p:spPr>
          <a:xfrm>
            <a:off x="963084" y="4406900"/>
            <a:ext cx="10363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000"/>
              <a:buFont typeface="Stardos Stenci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3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7" name="Google Shape;167;p5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6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6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5" name="Google Shape;175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6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6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38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3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950027"/>
              </a:buClr>
              <a:buSzPts val="2000"/>
              <a:buNone/>
              <a:defRPr b="0" i="0" sz="2000">
                <a:solidFill>
                  <a:srgbClr val="950027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3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7" name="Google Shape;37;p39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950027"/>
              </a:buClr>
              <a:buSzPts val="2000"/>
              <a:buNone/>
              <a:defRPr b="0" i="0" sz="2000">
                <a:solidFill>
                  <a:srgbClr val="950027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39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 sz="20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b="0" i="0" sz="16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b="0" i="0" sz="16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9" name="Google Shape;39;p3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2"/>
          <p:cNvSpPr txBox="1"/>
          <p:nvPr>
            <p:ph type="title"/>
          </p:nvPr>
        </p:nvSpPr>
        <p:spPr>
          <a:xfrm>
            <a:off x="609601" y="273050"/>
            <a:ext cx="40110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2000"/>
              <a:buFont typeface="Stardos Stenci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2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42"/>
          <p:cNvSpPr txBox="1"/>
          <p:nvPr>
            <p:ph idx="2" type="body"/>
          </p:nvPr>
        </p:nvSpPr>
        <p:spPr>
          <a:xfrm>
            <a:off x="609601" y="838201"/>
            <a:ext cx="4011084" cy="5287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9" name="Google Shape;49;p4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/>
          <p:nvPr>
            <p:ph type="title"/>
          </p:nvPr>
        </p:nvSpPr>
        <p:spPr>
          <a:xfrm>
            <a:off x="2387600" y="4851400"/>
            <a:ext cx="7315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2000"/>
              <a:buFont typeface="Stardos Stenci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3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43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4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  <a:defRPr b="0" i="0" sz="4400" u="none" cap="none" strike="noStrike">
                <a:solidFill>
                  <a:srgbClr val="EA5608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3" name="Google Shape;13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01816" y="-2937"/>
            <a:ext cx="1890184" cy="141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52" y="6276975"/>
            <a:ext cx="507896" cy="444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  <a:defRPr b="0" i="0" sz="4400" u="none" cap="none" strike="noStrike">
                <a:solidFill>
                  <a:srgbClr val="EA5608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>
                <a:solidFill>
                  <a:schemeClr val="dk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70" name="Google Shape;70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01816" y="-2937"/>
            <a:ext cx="1890184" cy="141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52" y="6276975"/>
            <a:ext cx="507896" cy="444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s://commons.wikimedia.org/wiki/File:Smiley.svg" TargetMode="External"/><Relationship Id="rId5" Type="http://schemas.openxmlformats.org/officeDocument/2006/relationships/hyperlink" Target="https://creativecommons.org/licenses/by-sa/3.0/" TargetMode="External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Resultados del aprendizaje</a:t>
            </a:r>
            <a:endParaRPr/>
          </a:p>
        </p:txBody>
      </p:sp>
      <p:pic>
        <p:nvPicPr>
          <p:cNvPr descr="A picture containing colorful&#10;&#10;Description automatically generated" id="195" name="Google Shape;195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028" y="1589314"/>
            <a:ext cx="1171994" cy="109945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descr="A blue and red jellyfish&#10;&#10;Description automatically generated with low confidence" id="197" name="Google Shape;1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141" y="2525684"/>
            <a:ext cx="2286397" cy="2286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's legs&#10;&#10;Description automatically generated with medium confidence" id="198" name="Google Shape;1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586139" y="4669158"/>
            <a:ext cx="1653076" cy="123980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"/>
          <p:cNvSpPr txBox="1"/>
          <p:nvPr/>
        </p:nvSpPr>
        <p:spPr>
          <a:xfrm>
            <a:off x="2688238" y="1589313"/>
            <a:ext cx="7641772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Demostrar el programa de contactos individuales para movilizar a los trabajadores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Comprender qué motiva a las personas a afiliarse a un sindicato o a participar en una actividad sindical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a los trabajadores que queréis movilizar utilizando el programa de contactos individuales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/>
          <p:nvPr/>
        </p:nvSpPr>
        <p:spPr>
          <a:xfrm>
            <a:off x="609599" y="1212351"/>
            <a:ext cx="11205681" cy="5299704"/>
          </a:xfrm>
          <a:prstGeom prst="flowChartMerge">
            <a:avLst/>
          </a:prstGeom>
          <a:gradFill>
            <a:gsLst>
              <a:gs pos="0">
                <a:srgbClr val="FF215B"/>
              </a:gs>
              <a:gs pos="74000">
                <a:srgbClr val="F98951"/>
              </a:gs>
              <a:gs pos="83000">
                <a:srgbClr val="F98951"/>
              </a:gs>
              <a:gs pos="100000">
                <a:srgbClr val="F98951"/>
              </a:gs>
            </a:gsLst>
            <a:lin ang="5400000" scaled="0"/>
          </a:gradFill>
          <a:ln cap="flat" cmpd="sng" w="9525">
            <a:solidFill>
              <a:srgbClr val="FF215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 txBox="1"/>
          <p:nvPr>
            <p:ph type="title"/>
          </p:nvPr>
        </p:nvSpPr>
        <p:spPr>
          <a:xfrm>
            <a:off x="1068626" y="0"/>
            <a:ext cx="1005474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Conversación estructurada de organización</a:t>
            </a:r>
            <a:endParaRPr/>
          </a:p>
        </p:txBody>
      </p:sp>
      <p:sp>
        <p:nvSpPr>
          <p:cNvPr id="278" name="Google Shape;278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79" name="Google Shape;279;p11"/>
          <p:cNvSpPr txBox="1"/>
          <p:nvPr>
            <p:ph idx="1" type="body"/>
          </p:nvPr>
        </p:nvSpPr>
        <p:spPr>
          <a:xfrm>
            <a:off x="1981200" y="14186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s-ES"/>
              <a:t>Introducción </a:t>
            </a:r>
            <a:endParaRPr/>
          </a:p>
          <a:p>
            <a:pPr indent="-514350" lvl="0" marL="51435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s-ES"/>
              <a:t>Establecer relaciones</a:t>
            </a:r>
            <a:endParaRPr/>
          </a:p>
          <a:p>
            <a:pPr indent="-514350" lvl="0" marL="51435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s-ES"/>
              <a:t>Identificar los problemas</a:t>
            </a:r>
            <a:endParaRPr/>
          </a:p>
          <a:p>
            <a:pPr indent="-514350" lvl="0" marL="51435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s-ES"/>
              <a:t>Indignación</a:t>
            </a:r>
            <a:endParaRPr sz="2600"/>
          </a:p>
          <a:p>
            <a:pPr indent="-514350" lvl="0" marL="51435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es-ES"/>
              <a:t>Informar (esperanza)</a:t>
            </a:r>
            <a:endParaRPr/>
          </a:p>
          <a:p>
            <a:pPr indent="-514350" lvl="0" marL="51435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s-ES"/>
              <a:t>Acción</a:t>
            </a:r>
            <a:endParaRPr/>
          </a:p>
          <a:p>
            <a:pPr indent="-514350" lvl="0" marL="51435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s-ES"/>
              <a:t>Inoculación</a:t>
            </a:r>
            <a:endParaRPr/>
          </a:p>
          <a:p>
            <a:pPr indent="-311150" lvl="0" marL="51435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1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1. Introducción</a:t>
            </a:r>
            <a:endParaRPr/>
          </a:p>
        </p:txBody>
      </p:sp>
      <p:sp>
        <p:nvSpPr>
          <p:cNvPr id="286" name="Google Shape;286;p12"/>
          <p:cNvSpPr txBox="1"/>
          <p:nvPr>
            <p:ph idx="1" type="body"/>
          </p:nvPr>
        </p:nvSpPr>
        <p:spPr>
          <a:xfrm>
            <a:off x="542925" y="1428751"/>
            <a:ext cx="11039475" cy="4697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s-ES"/>
              <a:t>Hola, me llamo xxxx, soy de (insertar sindicato), ¿cómo te llamas?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s-ES"/>
              <a:t>Establecer relaciones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b="1" lang="es-ES"/>
              <a:t>¿Cuánto tiempo llevas trabajando aquí?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b="1" lang="es-ES"/>
              <a:t>¿Dónde estabas antes de estar aquí?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b="1" lang="es-ES"/>
              <a:t>¿A qué te dedicas?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b="1" lang="es-ES"/>
              <a:t>Cuéntame como es un día típico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b="1" lang="es-ES"/>
              <a:t>¿Cómo llegaste a este trabajo?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</p:txBody>
      </p:sp>
      <p:sp>
        <p:nvSpPr>
          <p:cNvPr id="287" name="Google Shape;287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 txBox="1"/>
          <p:nvPr>
            <p:ph idx="1" type="body"/>
          </p:nvPr>
        </p:nvSpPr>
        <p:spPr>
          <a:xfrm>
            <a:off x="609600" y="1001027"/>
            <a:ext cx="10972800" cy="5476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sz="3600"/>
              <a:t>¿Por qué es importante conocer el </a:t>
            </a:r>
            <a:r>
              <a:rPr i="1" lang="es-ES" sz="3600"/>
              <a:t>problema del trabajador</a:t>
            </a:r>
            <a:r>
              <a:rPr lang="es-ES" sz="3600"/>
              <a:t>?</a:t>
            </a:r>
            <a:endParaRPr/>
          </a:p>
          <a:p>
            <a:pPr indent="-131445" lvl="0" marL="342900" rtl="0" algn="l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1" sz="3600"/>
          </a:p>
          <a:p>
            <a:pPr indent="-342900" lvl="0" marL="342900" rtl="0" algn="l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sz="3600"/>
              <a:t>Sabemos que la gente correrá grandes riesgos si es en su propio interés </a:t>
            </a:r>
            <a:r>
              <a:rPr b="1" lang="es-ES" sz="3600"/>
              <a:t>(“en qué me beneficio yo”). </a:t>
            </a:r>
            <a:endParaRPr/>
          </a:p>
          <a:p>
            <a:pPr indent="-131445" lvl="0" marL="342900" rtl="0" algn="l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3600"/>
          </a:p>
          <a:p>
            <a:pPr indent="-342900" lvl="0" marL="342900" rtl="0" algn="l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s-ES" sz="3600"/>
              <a:t>Buenas preguntas para identificar el problema</a:t>
            </a:r>
            <a:endParaRPr/>
          </a:p>
          <a:p>
            <a:pPr indent="-285750" lvl="1" marL="742950" rtl="0" algn="l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b="1" lang="es-ES" sz="3600"/>
              <a:t>¿Qué cambios has constatado a lo largo de los años, buenos y malos?</a:t>
            </a:r>
            <a:endParaRPr/>
          </a:p>
          <a:p>
            <a:pPr indent="-285750" lvl="1" marL="742950" rtl="0" algn="l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b="1" lang="es-ES" sz="3600"/>
              <a:t>Si hubiera algo que pudieras cambiar, ¿qué sería?</a:t>
            </a:r>
            <a:endParaRPr/>
          </a:p>
          <a:p>
            <a:pPr indent="-131445" lvl="0" marL="342900" rtl="0" algn="l"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3600"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94" name="Google Shape;294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95" name="Google Shape;295;p13"/>
          <p:cNvSpPr txBox="1"/>
          <p:nvPr>
            <p:ph type="title"/>
          </p:nvPr>
        </p:nvSpPr>
        <p:spPr>
          <a:xfrm>
            <a:off x="609600" y="72223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Problema del trabajador (no el nuestro)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02" name="Google Shape;302;p14"/>
          <p:cNvSpPr txBox="1"/>
          <p:nvPr/>
        </p:nvSpPr>
        <p:spPr>
          <a:xfrm>
            <a:off x="609600" y="1567747"/>
            <a:ext cx="1097280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b="0" i="0" lang="es-ES" sz="4400">
                <a:solidFill>
                  <a:srgbClr val="EA5608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Grupos temáticos 20 minutos: Identificar el problema de los trabajadores</a:t>
            </a:r>
            <a:br>
              <a:rPr b="0" i="0" lang="es-ES" sz="4400">
                <a:solidFill>
                  <a:srgbClr val="EA5608"/>
                </a:solidFill>
                <a:latin typeface="Stardos Stencil"/>
                <a:ea typeface="Stardos Stencil"/>
                <a:cs typeface="Stardos Stencil"/>
                <a:sym typeface="Stardos Stencil"/>
              </a:rPr>
            </a:br>
            <a:br>
              <a:rPr b="0" i="0" lang="es-ES" sz="4400">
                <a:solidFill>
                  <a:srgbClr val="EA5608"/>
                </a:solidFill>
                <a:latin typeface="Stardos Stencil"/>
                <a:ea typeface="Stardos Stencil"/>
                <a:cs typeface="Stardos Stencil"/>
                <a:sym typeface="Stardos Stencil"/>
              </a:rPr>
            </a:br>
            <a:r>
              <a:rPr b="0" i="0" lang="es-ES" sz="4400">
                <a:solidFill>
                  <a:srgbClr val="EA5608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Recapitular</a:t>
            </a:r>
            <a:br>
              <a:rPr b="0" i="0" lang="es-ES" sz="4400">
                <a:solidFill>
                  <a:srgbClr val="EA5608"/>
                </a:solidFill>
                <a:latin typeface="Stardos Stencil"/>
                <a:ea typeface="Stardos Stencil"/>
                <a:cs typeface="Stardos Stencil"/>
                <a:sym typeface="Stardos Stencil"/>
              </a:rPr>
            </a:br>
            <a:endParaRPr b="0" i="0" sz="4400">
              <a:solidFill>
                <a:srgbClr val="EA5608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"/>
          <p:cNvSpPr txBox="1"/>
          <p:nvPr>
            <p:ph type="ctrTitle"/>
          </p:nvPr>
        </p:nvSpPr>
        <p:spPr>
          <a:xfrm>
            <a:off x="508000" y="2364959"/>
            <a:ext cx="111760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tardos Stencil"/>
              <a:buNone/>
            </a:pPr>
            <a:r>
              <a:rPr lang="es-ES"/>
              <a:t>DESCANSO – ESTIRAMIENTO</a:t>
            </a:r>
            <a:br>
              <a:rPr lang="es-ES"/>
            </a:br>
            <a:r>
              <a:rPr lang="es-ES"/>
              <a:t>10 minutos</a:t>
            </a:r>
            <a:endParaRPr/>
          </a:p>
        </p:txBody>
      </p:sp>
      <p:sp>
        <p:nvSpPr>
          <p:cNvPr id="309" name="Google Shape;309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3. Inquietud</a:t>
            </a:r>
            <a:endParaRPr/>
          </a:p>
        </p:txBody>
      </p:sp>
      <p:sp>
        <p:nvSpPr>
          <p:cNvPr id="316" name="Google Shape;316;p16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s-ES"/>
              <a:t>La gente se indigna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b="1" lang="es-ES"/>
              <a:t>¿Por qué?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s-ES"/>
              <a:t>¿En torno a qué conseguimos que la gente se indigne?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s-ES"/>
              <a:t>¿Cómo indignamos a la gente de forma productiva?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</p:txBody>
      </p:sp>
      <p:sp>
        <p:nvSpPr>
          <p:cNvPr id="317" name="Google Shape;317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3. Buenas preguntas para provocar indignación</a:t>
            </a:r>
            <a:endParaRPr/>
          </a:p>
        </p:txBody>
      </p:sp>
      <p:sp>
        <p:nvSpPr>
          <p:cNvPr id="324" name="Google Shape;324;p17"/>
          <p:cNvSpPr txBox="1"/>
          <p:nvPr>
            <p:ph idx="1" type="body"/>
          </p:nvPr>
        </p:nvSpPr>
        <p:spPr>
          <a:xfrm>
            <a:off x="1981200" y="183038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¿Por qué crees que sucede?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¿Quién toma esas decisiones?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¿Crees que eso es justo?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¿Qué puedes hacer para evitarlo?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¿De qué manera has intentado solucionar esto? ¿Funcionó?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¿Crees que te mereces algo mejor?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¿Cuánto tiempo más vas a soportar eso?</a:t>
            </a:r>
            <a:endParaRPr/>
          </a:p>
        </p:txBody>
      </p:sp>
      <p:sp>
        <p:nvSpPr>
          <p:cNvPr id="325" name="Google Shape;325;p1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4. Historia de esperanza</a:t>
            </a:r>
            <a:endParaRPr/>
          </a:p>
        </p:txBody>
      </p:sp>
      <p:sp>
        <p:nvSpPr>
          <p:cNvPr id="332" name="Google Shape;332;p18"/>
          <p:cNvSpPr txBox="1"/>
          <p:nvPr>
            <p:ph idx="1" type="body"/>
          </p:nvPr>
        </p:nvSpPr>
        <p:spPr>
          <a:xfrm>
            <a:off x="1981200" y="166343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s-ES"/>
              <a:t>En el lugar de trabajo x, los trabajadores como tú tenían el problema xx. Así que se unieron, se afiliaron al sindicato, emprendieron la acción x, el jefe tuvo que escucharles y así consiguieron xxxxx</a:t>
            </a:r>
            <a:endParaRPr/>
          </a:p>
          <a:p>
            <a:pPr indent="-571500" lvl="0" marL="5715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romanUcPeriod"/>
            </a:pPr>
            <a:r>
              <a:rPr lang="es-ES"/>
              <a:t>¿Te das cuenta de que sería estupendo hacer eso aquí?</a:t>
            </a:r>
            <a:endParaRPr/>
          </a:p>
        </p:txBody>
      </p:sp>
      <p:sp>
        <p:nvSpPr>
          <p:cNvPr id="333" name="Google Shape;333;p1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4. Acción</a:t>
            </a:r>
            <a:endParaRPr/>
          </a:p>
        </p:txBody>
      </p:sp>
      <p:sp>
        <p:nvSpPr>
          <p:cNvPr id="340" name="Google Shape;340;p1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s-ES" u="sng"/>
              <a:t>EJEMPLOS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“¿Ahora es el momento de unirse?”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“¿Quieres unirte a la iniciativa laboral con nosotros?”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“Ahora es el momento de rellenar la petición"</a:t>
            </a:r>
            <a:endParaRPr/>
          </a:p>
        </p:txBody>
      </p:sp>
      <p:sp>
        <p:nvSpPr>
          <p:cNvPr id="341" name="Google Shape;341;p1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6. Inoculación</a:t>
            </a:r>
            <a:endParaRPr/>
          </a:p>
        </p:txBody>
      </p:sp>
      <p:sp>
        <p:nvSpPr>
          <p:cNvPr id="348" name="Google Shape;348;p20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¿Qué es una inoculación y por qué es relevante?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¿Por qué luchan los jefes?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s-ES"/>
              <a:t>¿Quién lucha máscontra el sindicato?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¿Cómo luchan?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¿Cómo “</a:t>
            </a:r>
            <a:r>
              <a:rPr i="1" lang="es-ES"/>
              <a:t>inoculamos”</a:t>
            </a:r>
            <a:r>
              <a:rPr lang="es-ES"/>
              <a:t>  </a:t>
            </a:r>
            <a:r>
              <a:rPr b="1" lang="es-ES"/>
              <a:t>nosotros</a:t>
            </a:r>
            <a:r>
              <a:rPr lang="es-ES"/>
              <a:t> a los trabajadores?</a:t>
            </a:r>
            <a:endParaRPr/>
          </a:p>
        </p:txBody>
      </p:sp>
      <p:sp>
        <p:nvSpPr>
          <p:cNvPr id="349" name="Google Shape;349;p2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 txBox="1"/>
          <p:nvPr>
            <p:ph type="ctrTitle"/>
          </p:nvPr>
        </p:nvSpPr>
        <p:spPr>
          <a:xfrm>
            <a:off x="4038600" y="1939159"/>
            <a:ext cx="7644627" cy="2751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tardos Stencil"/>
              <a:buNone/>
            </a:pPr>
            <a:r>
              <a:rPr lang="es-ES"/>
              <a:t>Conversaciones individuales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Inoculación</a:t>
            </a:r>
            <a:endParaRPr/>
          </a:p>
        </p:txBody>
      </p:sp>
      <p:sp>
        <p:nvSpPr>
          <p:cNvPr id="356" name="Google Shape;356;p2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¿Qué crees que hará el jefe cuando todos se afilien al sindicato?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¿Por qué? ¿Por qué? ¿Por qué? 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Dicen que no necesitamos un sindicato – ¿Por qué?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No quieren escuchar a los trabajadores – ¿Por qué?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Quieren que todo siga igual – ¿Por qué?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No quieren perder su poder – ¿Por qué?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Beneficios – Exactamente, por eso dirán que no necesitamos un sindicato porque no quieren que nada cambie.</a:t>
            </a:r>
            <a:endParaRPr/>
          </a:p>
          <a:p>
            <a:pPr indent="0" lvl="1" marL="45720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57" name="Google Shape;357;p2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Objeciones</a:t>
            </a:r>
            <a:endParaRPr/>
          </a:p>
        </p:txBody>
      </p:sp>
      <p:sp>
        <p:nvSpPr>
          <p:cNvPr id="363" name="Google Shape;363;p22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No me gustan los sindicatos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No me lo puedo permitir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Me preocupa que si me involucro me despidan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Me lo quiero pensar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El jefe no está interesado en el cambio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Necesito este trabajo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/>
          <p:nvPr/>
        </p:nvSpPr>
        <p:spPr>
          <a:xfrm>
            <a:off x="113015" y="976738"/>
            <a:ext cx="11075541" cy="5535318"/>
          </a:xfrm>
          <a:prstGeom prst="flowChartMerge">
            <a:avLst/>
          </a:prstGeom>
          <a:gradFill>
            <a:gsLst>
              <a:gs pos="0">
                <a:srgbClr val="FF215B"/>
              </a:gs>
              <a:gs pos="74000">
                <a:srgbClr val="F98951"/>
              </a:gs>
              <a:gs pos="83000">
                <a:srgbClr val="F98951"/>
              </a:gs>
              <a:gs pos="100000">
                <a:srgbClr val="F98951"/>
              </a:gs>
            </a:gsLst>
            <a:lin ang="5400000" scaled="0"/>
          </a:gradFill>
          <a:ln cap="flat" cmpd="sng" w="9525">
            <a:solidFill>
              <a:srgbClr val="FF215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3"/>
          <p:cNvSpPr txBox="1"/>
          <p:nvPr>
            <p:ph type="title"/>
          </p:nvPr>
        </p:nvSpPr>
        <p:spPr>
          <a:xfrm>
            <a:off x="2798323" y="149268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Gestionar las objeciones</a:t>
            </a:r>
            <a:endParaRPr/>
          </a:p>
        </p:txBody>
      </p:sp>
      <p:sp>
        <p:nvSpPr>
          <p:cNvPr id="372" name="Google Shape;372;p2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73" name="Google Shape;373;p23"/>
          <p:cNvSpPr txBox="1"/>
          <p:nvPr>
            <p:ph idx="1" type="body"/>
          </p:nvPr>
        </p:nvSpPr>
        <p:spPr>
          <a:xfrm>
            <a:off x="2245331" y="1270494"/>
            <a:ext cx="6941820" cy="4529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ES"/>
              <a:t>Acción – </a:t>
            </a:r>
            <a:r>
              <a:rPr lang="es-ES"/>
              <a:t>Llegan las objeciones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ES"/>
              <a:t>Explorar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ES"/>
              <a:t>Igualar</a:t>
            </a:r>
            <a:r>
              <a:rPr lang="es-ES"/>
              <a:t> (entiendo)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ES"/>
              <a:t>Elevar – Retomar la cuestión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/>
              <a:t> (x 3 sí)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/>
              <a:t>Dijiste que xxx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/>
              <a:t>Me dijiste antes xxx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/>
              <a:t>Estás de acuerdo xxx</a:t>
            </a:r>
            <a:endParaRPr/>
          </a:p>
          <a:p>
            <a:pPr indent="-18542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79" name="Google Shape;379;p24"/>
          <p:cNvSpPr txBox="1"/>
          <p:nvPr/>
        </p:nvSpPr>
        <p:spPr>
          <a:xfrm>
            <a:off x="609600" y="1567747"/>
            <a:ext cx="1097280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b="0" i="0" lang="es-ES" sz="4400">
                <a:solidFill>
                  <a:srgbClr val="EA5608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Grupos temáticos 20 minutos: pedir al trabajador que haga una petición fotográfica con una objeción (no olvidar inocular)</a:t>
            </a:r>
            <a:br>
              <a:rPr b="0" i="0" lang="es-ES" sz="4400">
                <a:solidFill>
                  <a:srgbClr val="EA5608"/>
                </a:solidFill>
                <a:latin typeface="Stardos Stencil"/>
                <a:ea typeface="Stardos Stencil"/>
                <a:cs typeface="Stardos Stencil"/>
                <a:sym typeface="Stardos Stencil"/>
              </a:rPr>
            </a:br>
            <a:br>
              <a:rPr b="0" i="0" lang="es-ES" sz="4400">
                <a:solidFill>
                  <a:srgbClr val="EA5608"/>
                </a:solidFill>
                <a:latin typeface="Stardos Stencil"/>
                <a:ea typeface="Stardos Stencil"/>
                <a:cs typeface="Stardos Stencil"/>
                <a:sym typeface="Stardos Stencil"/>
              </a:rPr>
            </a:br>
            <a:r>
              <a:rPr b="0" i="0" lang="es-ES" sz="4400">
                <a:solidFill>
                  <a:srgbClr val="EA5608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Recapitular</a:t>
            </a:r>
            <a:br>
              <a:rPr b="0" i="0" lang="es-ES" sz="4400">
                <a:solidFill>
                  <a:srgbClr val="EA5608"/>
                </a:solidFill>
                <a:latin typeface="Stardos Stencil"/>
                <a:ea typeface="Stardos Stencil"/>
                <a:cs typeface="Stardos Stencil"/>
                <a:sym typeface="Stardos Stencil"/>
              </a:rPr>
            </a:br>
            <a:endParaRPr b="0" i="0" sz="4400">
              <a:solidFill>
                <a:srgbClr val="EA5608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5"/>
          <p:cNvSpPr txBox="1"/>
          <p:nvPr>
            <p:ph type="title"/>
          </p:nvPr>
        </p:nvSpPr>
        <p:spPr>
          <a:xfrm>
            <a:off x="476036" y="32863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Siguientes pasos</a:t>
            </a:r>
            <a:endParaRPr/>
          </a:p>
        </p:txBody>
      </p:sp>
      <p:sp>
        <p:nvSpPr>
          <p:cNvPr id="386" name="Google Shape;386;p25"/>
          <p:cNvSpPr txBox="1"/>
          <p:nvPr>
            <p:ph idx="1" type="body"/>
          </p:nvPr>
        </p:nvSpPr>
        <p:spPr>
          <a:xfrm>
            <a:off x="476035" y="905964"/>
            <a:ext cx="11462535" cy="5815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Piensa con quién vas a mantener una conversación de organización y escribe tu conversación utilizando el Programa.</a:t>
            </a:r>
            <a:endParaRPr/>
          </a:p>
          <a:p>
            <a:pPr indent="-18542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Introducción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Desarrollar una relación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Identificar el problema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Historia de indignación/esperanza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Acción: la pregunta (¿cuál podría ser la objeción y cómo la gestionarás? Recuerda: Explorar, Igualar, Elevar)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Inoculación: ¿por qué? ¿por qué? ¿por qué? 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Recuerda que si no lo consigues esta vez, debes dejar la puerta abierta, ya que pueden ser necesarias entre 3 y 5 conversaciones para cambiar la actitud de alguien.</a:t>
            </a:r>
            <a:endParaRPr/>
          </a:p>
          <a:p>
            <a:pPr indent="-18542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Análisis - ¿Qué ha funcionado? ¿Qué cambiarías?  </a:t>
            </a:r>
            <a:endParaRPr/>
          </a:p>
        </p:txBody>
      </p:sp>
      <p:sp>
        <p:nvSpPr>
          <p:cNvPr id="387" name="Google Shape;387;p2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26"/>
          <p:cNvPicPr preferRelativeResize="0"/>
          <p:nvPr/>
        </p:nvPicPr>
        <p:blipFill rotWithShape="1">
          <a:blip r:embed="rId3">
            <a:alphaModFix/>
          </a:blip>
          <a:srcRect b="13661" l="0" r="0" t="0"/>
          <a:stretch/>
        </p:blipFill>
        <p:spPr>
          <a:xfrm>
            <a:off x="2531533" y="82106"/>
            <a:ext cx="7128933" cy="663937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6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Ejemplo de pecera</a:t>
            </a:r>
            <a:endParaRPr/>
          </a:p>
        </p:txBody>
      </p:sp>
      <p:sp>
        <p:nvSpPr>
          <p:cNvPr id="395" name="Google Shape;395;p2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Propósito, objetivo del rol</a:t>
            </a:r>
            <a:endParaRPr/>
          </a:p>
        </p:txBody>
      </p:sp>
      <p:sp>
        <p:nvSpPr>
          <p:cNvPr id="211" name="Google Shape;211;p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¿Cuál es el propósito de los sindicatos, por qué existimos?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Si este es nuestro propósito, ¿cuál es vuestro papel como organizadoras para lograr ese propósito?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¿Cuáles son nuestros objetivos teniendo en cuenta el propósito y el papel de los sindicatos?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12" name="Google Shape;212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tardos Stencil"/>
              <a:buNone/>
            </a:pPr>
            <a:fld id="{00000000-1234-1234-1234-123412341234}" type="slidenum">
              <a:rPr b="0" i="0" lang="es-ES" sz="1400" u="none" cap="none" strike="noStrike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Cambiar la actitud de los trabajadores</a:t>
            </a:r>
            <a:endParaRPr/>
          </a:p>
        </p:txBody>
      </p:sp>
      <p:sp>
        <p:nvSpPr>
          <p:cNvPr id="219" name="Google Shape;219;p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20" name="Google Shape;220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tardos Stencil"/>
              <a:buNone/>
            </a:pPr>
            <a:fld id="{00000000-1234-1234-1234-123412341234}" type="slidenum">
              <a:rPr b="0" i="0" lang="es-ES" sz="1400" u="none" cap="none" strike="noStrike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pic>
        <p:nvPicPr>
          <p:cNvPr descr="A picture containing drawing&#10;&#10;Description automatically generated" id="221" name="Google Shape;2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1706" y="2632893"/>
            <a:ext cx="1415635" cy="116601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5"/>
          <p:cNvSpPr txBox="1"/>
          <p:nvPr/>
        </p:nvSpPr>
        <p:spPr>
          <a:xfrm>
            <a:off x="2667000" y="6858000"/>
            <a:ext cx="425138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s-E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s-E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223" name="Google Shape;22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62141" y="2697163"/>
            <a:ext cx="1268083" cy="116601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5"/>
          <p:cNvSpPr/>
          <p:nvPr/>
        </p:nvSpPr>
        <p:spPr>
          <a:xfrm>
            <a:off x="993063" y="2626743"/>
            <a:ext cx="1462365" cy="1604513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Callado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Inactivo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Escéptico</a:t>
            </a:r>
            <a:endParaRPr/>
          </a:p>
        </p:txBody>
      </p:sp>
      <p:sp>
        <p:nvSpPr>
          <p:cNvPr id="225" name="Google Shape;225;p5"/>
          <p:cNvSpPr/>
          <p:nvPr/>
        </p:nvSpPr>
        <p:spPr>
          <a:xfrm>
            <a:off x="8006417" y="2632893"/>
            <a:ext cx="1462365" cy="1604513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Expresivo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Convencido</a:t>
            </a:r>
            <a:endParaRPr/>
          </a:p>
        </p:txBody>
      </p:sp>
      <p:cxnSp>
        <p:nvCxnSpPr>
          <p:cNvPr id="226" name="Google Shape;226;p5"/>
          <p:cNvCxnSpPr/>
          <p:nvPr/>
        </p:nvCxnSpPr>
        <p:spPr>
          <a:xfrm>
            <a:off x="4134678" y="3863182"/>
            <a:ext cx="2375452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0" y="0"/>
            <a:ext cx="4959047" cy="6858000"/>
          </a:xfrm>
          <a:custGeom>
            <a:rect b="b" l="l" r="r" t="t"/>
            <a:pathLst>
              <a:path extrusionOk="0" h="6858000" w="4959047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76200" rotWithShape="0" algn="l" dist="38100">
              <a:srgbClr val="D8D8D8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0" y="0"/>
            <a:ext cx="4948887" cy="6858000"/>
          </a:xfrm>
          <a:custGeom>
            <a:rect b="b" l="l" r="r" t="t"/>
            <a:pathLst>
              <a:path extrusionOk="0" h="6858000" w="4948887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/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E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Mapa de actitudes</a:t>
            </a:r>
            <a:endParaRPr/>
          </a:p>
        </p:txBody>
      </p:sp>
      <p:sp>
        <p:nvSpPr>
          <p:cNvPr id="236" name="Google Shape;236;p6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8" name="Google Shape;238;p6"/>
          <p:cNvGraphicFramePr/>
          <p:nvPr/>
        </p:nvGraphicFramePr>
        <p:xfrm>
          <a:off x="5484089" y="9401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{1F1AD9AE-2E20-475F-BB12-EE0A00745342}</a:tableStyleId>
              </a:tblPr>
              <a:tblGrid>
                <a:gridCol w="6269375"/>
              </a:tblGrid>
              <a:tr h="72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300" u="none" cap="none" strike="noStrike"/>
                        <a:t>Líderes naturales = 1</a:t>
                      </a:r>
                      <a:endParaRPr/>
                    </a:p>
                  </a:txBody>
                  <a:tcPr marT="85625" marB="85625" marR="171250" marL="171250"/>
                </a:tc>
              </a:tr>
              <a:tr h="72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300"/>
                        <a:t>Activistas = 2</a:t>
                      </a:r>
                      <a:endParaRPr/>
                    </a:p>
                  </a:txBody>
                  <a:tcPr marT="85625" marB="85625" marR="171250" marL="171250"/>
                </a:tc>
              </a:tr>
              <a:tr h="72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300"/>
                        <a:t>Simpatizantes = 3</a:t>
                      </a:r>
                      <a:endParaRPr/>
                    </a:p>
                  </a:txBody>
                  <a:tcPr marT="85625" marB="85625" marR="171250" marL="171250"/>
                </a:tc>
              </a:tr>
              <a:tr h="72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300"/>
                        <a:t>No implicados = 4</a:t>
                      </a:r>
                      <a:endParaRPr/>
                    </a:p>
                  </a:txBody>
                  <a:tcPr marT="85625" marB="85625" marR="171250" marL="171250"/>
                </a:tc>
              </a:tr>
              <a:tr h="72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300"/>
                        <a:t>Hostiles = 5</a:t>
                      </a:r>
                      <a:endParaRPr/>
                    </a:p>
                  </a:txBody>
                  <a:tcPr marT="85625" marB="85625" marR="171250" marL="171250"/>
                </a:tc>
              </a:tr>
              <a:tr h="1223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3300"/>
                        <a:t>Todavía no hemos hablado con ellos = 6 (o no calificar)</a:t>
                      </a:r>
                      <a:endParaRPr/>
                    </a:p>
                  </a:txBody>
                  <a:tcPr marT="85625" marB="85625" marR="171250" marL="1712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Actitudes</a:t>
            </a:r>
            <a:endParaRPr/>
          </a:p>
        </p:txBody>
      </p:sp>
      <p:sp>
        <p:nvSpPr>
          <p:cNvPr id="245" name="Google Shape;245;p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¿Cómo puedo conocer la actitud de un trabajador?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s-ES"/>
              <a:t>¿Qué preguntas debo hacer para obtener información (abiertas/cerradas)?</a:t>
            </a:r>
            <a:endParaRPr/>
          </a:p>
        </p:txBody>
      </p:sp>
      <p:sp>
        <p:nvSpPr>
          <p:cNvPr id="246" name="Google Shape;246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tardos Stencil"/>
              <a:buNone/>
            </a:pPr>
            <a:fld id="{00000000-1234-1234-1234-123412341234}" type="slidenum">
              <a:rPr b="0" i="0" lang="es-ES" sz="1400" u="none" cap="none" strike="noStrike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Preguntas abiertas</a:t>
            </a:r>
            <a:endParaRPr/>
          </a:p>
        </p:txBody>
      </p:sp>
      <p:sp>
        <p:nvSpPr>
          <p:cNvPr id="253" name="Google Shape;253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54" name="Google Shape;254;p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¿Tienes algún problema en el trabajo? </a:t>
            </a:r>
            <a:r>
              <a:rPr b="1" i="1" lang="es-ES"/>
              <a:t>¿Cómo es tu trabajo, cómo es un día típico, si hubiera algo que pudieras cambiar aquí, qué sería?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¿El problema afecta a alguien más con quien trabajas? </a:t>
            </a:r>
            <a:endParaRPr b="1" i="1"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¿Deseas más información?  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¿Crees que podríamos resolver el problema con una reunión? 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¿Hay algún problema de salud y seguridad en tu lugar de trabajo?   </a:t>
            </a:r>
            <a:endParaRPr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/>
          <p:nvPr>
            <p:ph type="title"/>
          </p:nvPr>
        </p:nvSpPr>
        <p:spPr>
          <a:xfrm>
            <a:off x="609600" y="659359"/>
            <a:ext cx="10972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lang="es-ES"/>
              <a:t>Preguntas abiertas</a:t>
            </a:r>
            <a:endParaRPr/>
          </a:p>
        </p:txBody>
      </p:sp>
      <p:sp>
        <p:nvSpPr>
          <p:cNvPr id="261" name="Google Shape;261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62" name="Google Shape;262;p9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¿Tienes algún problema en el trabajo?  </a:t>
            </a:r>
            <a:r>
              <a:rPr b="1" i="1" lang="es-ES"/>
              <a:t>¿Cómo es tu trabajo, como es un día típico, si hubiera algo que pudieras cambiar aquí, qué sería? </a:t>
            </a:r>
            <a:endParaRPr/>
          </a:p>
          <a:p>
            <a:pPr indent="-23114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1"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¿El problema afecta a alguien más con quien trabajas? </a:t>
            </a:r>
            <a:r>
              <a:rPr b="1" i="1" lang="es-ES"/>
              <a:t>¿Cómo afecta esto a tus compañeros y compañeras de trabajo?</a:t>
            </a:r>
            <a:endParaRPr/>
          </a:p>
          <a:p>
            <a:pPr indent="-23114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3114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¿Deseas más información?  </a:t>
            </a:r>
            <a:r>
              <a:rPr b="1" lang="es-ES"/>
              <a:t>¿Qué información desearías?</a:t>
            </a:r>
            <a:endParaRPr/>
          </a:p>
          <a:p>
            <a:pPr indent="-23114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-23114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¿Crees que podríamos resolver el problema con una reunión? </a:t>
            </a:r>
            <a:r>
              <a:rPr b="1" lang="es-ES"/>
              <a:t>¿Cuándo sería un buen momento para mantener una reunión y hablar de esto? ¿Dónde sería un buen lugar para celebrar una reunión para hablar de estas cuestiones con tus compañeros y compañeras de trabajo?</a:t>
            </a:r>
            <a:endParaRPr/>
          </a:p>
          <a:p>
            <a:pPr indent="-23114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3114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/>
              <a:t>¿Hay algún problema de salud y seguridad en tu lugar de trabajo?   </a:t>
            </a:r>
            <a:r>
              <a:rPr b="1" lang="es-ES"/>
              <a:t>¿Qué problemas de salud y seguridad estás experimentando?</a:t>
            </a:r>
            <a:endParaRPr/>
          </a:p>
          <a:p>
            <a:pPr indent="-23114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69" name="Google Shape;269;p10"/>
          <p:cNvPicPr preferRelativeResize="0"/>
          <p:nvPr/>
        </p:nvPicPr>
        <p:blipFill rotWithShape="1">
          <a:blip r:embed="rId3">
            <a:alphaModFix/>
          </a:blip>
          <a:srcRect b="52182" l="20526" r="58949" t="31149"/>
          <a:stretch/>
        </p:blipFill>
        <p:spPr>
          <a:xfrm>
            <a:off x="1982288" y="1905000"/>
            <a:ext cx="835978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 txBox="1"/>
          <p:nvPr/>
        </p:nvSpPr>
        <p:spPr>
          <a:xfrm>
            <a:off x="1076960" y="659359"/>
            <a:ext cx="91338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5608"/>
              </a:buClr>
              <a:buSzPts val="4400"/>
              <a:buFont typeface="Stardos Stencil"/>
              <a:buNone/>
            </a:pPr>
            <a:r>
              <a:rPr b="0" i="0" lang="es-ES" sz="4400">
                <a:solidFill>
                  <a:srgbClr val="EA5608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¿Cuál de ellos es el buen organizador?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2019-06-18T08:02:30Z</dcterms:created>
  <dc:creator>Chappell, Aaron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0x01010009006E31ABA9FF4D93362271D8F23B7D</vt:lpwstr>
  </property>
  <property fmtid="{D5CDD505-2E9C-101B-9397-08002B2CF9AE}" pid="3" name="CountryRegion">
    <vt:lpwstr/>
  </property>
  <property fmtid="{D5CDD505-2E9C-101B-9397-08002B2CF9AE}" pid="4" name="Topics">
    <vt:lpwstr/>
  </property>
</Properties>
</file>